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96"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1" d="100"/>
          <a:sy n="71" d="100"/>
        </p:scale>
        <p:origin x="-113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E98E9FF-1CCE-4FCD-A642-15EA1F2FD4CD}" type="datetimeFigureOut">
              <a:rPr lang="ar-EG" smtClean="0"/>
              <a:t>23/07/1441</a:t>
            </a:fld>
            <a:endParaRPr lang="ar-EG"/>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EE0ACDB-83A8-49D7-AC29-D7E3EDDF457F}" type="slidenum">
              <a:rPr lang="ar-EG" smtClean="0"/>
              <a:t>‹#›</a:t>
            </a:fld>
            <a:endParaRPr lang="ar-EG"/>
          </a:p>
        </p:txBody>
      </p:sp>
    </p:spTree>
    <p:extLst>
      <p:ext uri="{BB962C8B-B14F-4D97-AF65-F5344CB8AC3E}">
        <p14:creationId xmlns:p14="http://schemas.microsoft.com/office/powerpoint/2010/main" val="163621085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EG"/>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F42AF41D-DBC7-44EC-80FD-298517E92833}" type="datetime1">
              <a:rPr lang="ar-SA" smtClean="0"/>
              <a:t>23/07/1441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812144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72804CBD-88F2-49CC-8AB1-71EC61253BAB}" type="datetime1">
              <a:rPr lang="ar-SA" smtClean="0"/>
              <a:t>23/07/1441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983123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BEC2FA67-9499-487D-B23D-C49CB9B8B13A}" type="datetime1">
              <a:rPr lang="ar-SA" smtClean="0"/>
              <a:t>23/07/1441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813220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AFE9F56C-3A81-4709-803F-D3DED42C9A0C}" type="datetime1">
              <a:rPr lang="ar-SA" smtClean="0"/>
              <a:t>23/07/1441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345486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763DB68-86A5-48AA-BB9C-99B46C1A0B7C}" type="datetime1">
              <a:rPr lang="ar-SA" smtClean="0"/>
              <a:t>23/07/1441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983854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p>
            <a:fld id="{827BA008-1679-43BE-AB76-4244678B1C83}" type="datetime1">
              <a:rPr lang="ar-SA" smtClean="0"/>
              <a:t>23/07/1441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649050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p>
            <a:fld id="{AA22B4F0-6B33-4941-9954-A338A82F13F6}" type="datetime1">
              <a:rPr lang="ar-SA" smtClean="0"/>
              <a:t>23/07/1441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445510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6D27988C-1320-4D1D-B643-D8978C8D5A34}" type="datetime1">
              <a:rPr lang="ar-SA" smtClean="0"/>
              <a:t>23/07/1441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1350848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780E9CF-FAEC-4FFB-9264-B08F1764FDD1}" type="datetime1">
              <a:rPr lang="ar-SA" smtClean="0"/>
              <a:t>23/07/1441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3765071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4BF1151-3C49-4B5A-A0F5-0F1D37D1F942}" type="datetime1">
              <a:rPr lang="ar-SA" smtClean="0"/>
              <a:t>23/07/1441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086620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308D2F3-6C37-4623-908E-FD6BB8417A25}" type="datetime1">
              <a:rPr lang="ar-SA" smtClean="0"/>
              <a:t>23/07/1441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extLst>
      <p:ext uri="{BB962C8B-B14F-4D97-AF65-F5344CB8AC3E}">
        <p14:creationId xmlns:p14="http://schemas.microsoft.com/office/powerpoint/2010/main" val="2368712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6A75413-5B1C-4330-A5F7-828AF00AC271}" type="datetime1">
              <a:rPr lang="ar-SA" smtClean="0"/>
              <a:t>23/07/1441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extLst>
      <p:ext uri="{BB962C8B-B14F-4D97-AF65-F5344CB8AC3E}">
        <p14:creationId xmlns:p14="http://schemas.microsoft.com/office/powerpoint/2010/main" val="143311927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مادة قصص الأطفال </a:t>
            </a:r>
            <a:br>
              <a:rPr lang="ar-EG"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ar-EG"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الفرقة الثالثة طفولة</a:t>
            </a:r>
            <a:endParaRPr lang="ar-EG"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عنوان فرعي 2"/>
          <p:cNvSpPr>
            <a:spLocks noGrp="1"/>
          </p:cNvSpPr>
          <p:nvPr>
            <p:ph type="subTitle" idx="1"/>
          </p:nvPr>
        </p:nvSpPr>
        <p:spPr/>
        <p:txBody>
          <a:bodyPr/>
          <a:lstStyle/>
          <a:p>
            <a:r>
              <a:rPr lang="ar-EG"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محاضرة يوم الثلاثاء 17 مارس 2020م</a:t>
            </a:r>
          </a:p>
          <a:p>
            <a:r>
              <a:rPr lang="ar-EG"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دور القصة في حياة الطفل</a:t>
            </a:r>
            <a:endParaRPr lang="ar-EG"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extLst>
      <p:ext uri="{BB962C8B-B14F-4D97-AF65-F5344CB8AC3E}">
        <p14:creationId xmlns:p14="http://schemas.microsoft.com/office/powerpoint/2010/main" val="12121306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92696"/>
            <a:ext cx="8229600" cy="1800200"/>
          </a:xfrm>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ar-SA"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أولاً: دور القصة في بناء شخصيات الأطفال:</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r>
            <a:b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ar-EG" dirty="0" smtClean="0"/>
              <a:t/>
            </a:r>
            <a:br>
              <a:rPr lang="ar-EG" dirty="0" smtClean="0"/>
            </a:br>
            <a:endParaRPr lang="ar-EG"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عنصر نائب للمحتوى 2"/>
          <p:cNvSpPr>
            <a:spLocks noGrp="1"/>
          </p:cNvSpPr>
          <p:nvPr>
            <p:ph idx="1"/>
          </p:nvPr>
        </p:nvSpPr>
        <p:spPr/>
        <p:txBody>
          <a:bodyPr>
            <a:normAutofit fontScale="92500" lnSpcReduction="20000"/>
          </a:bodyPr>
          <a:lstStyle/>
          <a:p>
            <a:r>
              <a:rPr lang="ar-SA" dirty="0"/>
              <a:t>تنمية خيال </a:t>
            </a:r>
            <a:r>
              <a:rPr lang="ar-SA" dirty="0" smtClean="0"/>
              <a:t>الطفل</a:t>
            </a:r>
            <a:r>
              <a:rPr lang="ar-EG" dirty="0" smtClean="0"/>
              <a:t>.</a:t>
            </a:r>
          </a:p>
          <a:p>
            <a:r>
              <a:rPr lang="ar-SA" dirty="0"/>
              <a:t>يتعرف الأطفال على قيم وأفكار وحقائق جديدة تمتعهم وتوقظ في أذهانهم مختلف الأحاسيس، كما تثير </a:t>
            </a:r>
            <a:r>
              <a:rPr lang="ar-SA" dirty="0" smtClean="0"/>
              <a:t>تفكيرهم</a:t>
            </a:r>
            <a:r>
              <a:rPr lang="ar-EG" dirty="0" smtClean="0"/>
              <a:t>.</a:t>
            </a:r>
          </a:p>
          <a:p>
            <a:r>
              <a:rPr lang="ar-SA" dirty="0"/>
              <a:t>تنمية العواطف </a:t>
            </a:r>
            <a:r>
              <a:rPr lang="ar-SA" dirty="0" smtClean="0"/>
              <a:t>والانفعالات</a:t>
            </a:r>
            <a:r>
              <a:rPr lang="ar-EG" dirty="0" smtClean="0"/>
              <a:t>.</a:t>
            </a:r>
          </a:p>
          <a:p>
            <a:pPr lvl="0"/>
            <a:r>
              <a:rPr lang="ar-QA" dirty="0"/>
              <a:t>خلق عادات تقوي من أواصر العائلة من خلال </a:t>
            </a:r>
            <a:r>
              <a:rPr lang="ar-QA" dirty="0" smtClean="0"/>
              <a:t>القراءة</a:t>
            </a:r>
            <a:r>
              <a:rPr lang="ar-EG" dirty="0" smtClean="0"/>
              <a:t>.</a:t>
            </a:r>
            <a:r>
              <a:rPr lang="ar-QA" dirty="0" smtClean="0"/>
              <a:t> </a:t>
            </a:r>
            <a:endParaRPr lang="en-US" dirty="0"/>
          </a:p>
          <a:p>
            <a:pPr lvl="0"/>
            <a:r>
              <a:rPr lang="ar-QA" dirty="0"/>
              <a:t>تقاسم قصص وخبرات العائلة معا ليكتسب الطفل تاريخ فريد ويرتبط مع </a:t>
            </a:r>
            <a:r>
              <a:rPr lang="ar-QA" dirty="0" smtClean="0"/>
              <a:t>العائلة</a:t>
            </a:r>
            <a:r>
              <a:rPr lang="ar-EG" dirty="0" smtClean="0"/>
              <a:t>.</a:t>
            </a:r>
            <a:endParaRPr lang="en-US" dirty="0"/>
          </a:p>
          <a:p>
            <a:pPr lvl="0"/>
            <a:r>
              <a:rPr lang="ar-QA" dirty="0"/>
              <a:t>استخدام القصص للتهدئة ونبذ </a:t>
            </a:r>
            <a:r>
              <a:rPr lang="ar-QA" dirty="0" smtClean="0"/>
              <a:t>المخاوف</a:t>
            </a:r>
            <a:r>
              <a:rPr lang="ar-EG" dirty="0" smtClean="0"/>
              <a:t>،</a:t>
            </a:r>
            <a:r>
              <a:rPr lang="ar-QA" dirty="0" smtClean="0"/>
              <a:t> </a:t>
            </a:r>
            <a:r>
              <a:rPr lang="ar-QA" dirty="0"/>
              <a:t>وخلق الثقة لديهم في حل ما </a:t>
            </a:r>
            <a:r>
              <a:rPr lang="ar-QA" dirty="0" err="1" smtClean="0"/>
              <a:t>يواجهونه</a:t>
            </a:r>
            <a:r>
              <a:rPr lang="ar-QA" dirty="0" smtClean="0"/>
              <a:t> </a:t>
            </a:r>
            <a:r>
              <a:rPr lang="ar-QA" dirty="0"/>
              <a:t>في حياتهم.</a:t>
            </a:r>
            <a:endParaRPr lang="en-US" dirty="0"/>
          </a:p>
          <a:p>
            <a:r>
              <a:rPr lang="en-US" dirty="0"/>
              <a:t> </a:t>
            </a:r>
          </a:p>
          <a:p>
            <a:pPr marL="0" indent="0">
              <a:buNone/>
            </a:pPr>
            <a:endParaRPr lang="ar-EG" dirty="0"/>
          </a:p>
        </p:txBody>
      </p:sp>
      <p:sp>
        <p:nvSpPr>
          <p:cNvPr id="4" name="عنصر نائب للتذييل 3"/>
          <p:cNvSpPr>
            <a:spLocks noGrp="1"/>
          </p:cNvSpPr>
          <p:nvPr>
            <p:ph type="ftr" sz="quarter" idx="11"/>
          </p:nvPr>
        </p:nvSpPr>
        <p:spPr/>
        <p:txBody>
          <a:bodyPr/>
          <a:lstStyle/>
          <a:p>
            <a:r>
              <a:rPr lang="ar-EG" dirty="0" smtClean="0"/>
              <a:t>1</a:t>
            </a:r>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2</a:t>
            </a:fld>
            <a:endParaRPr lang="ar-SA"/>
          </a:p>
        </p:txBody>
      </p:sp>
    </p:spTree>
    <p:extLst>
      <p:ext uri="{BB962C8B-B14F-4D97-AF65-F5344CB8AC3E}">
        <p14:creationId xmlns:p14="http://schemas.microsoft.com/office/powerpoint/2010/main" val="3498826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lvl="0"/>
            <a:r>
              <a:rPr lang="ar-EG"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ثانياً: دور القصة في تنشئة الأطفال اجتماعيًّا:</a:t>
            </a:r>
            <a:r>
              <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r>
            <a:br>
              <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endParaRPr lang="ar-EG"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عنصر نائب للمحتوى 2"/>
          <p:cNvSpPr>
            <a:spLocks noGrp="1"/>
          </p:cNvSpPr>
          <p:nvPr>
            <p:ph idx="1"/>
          </p:nvPr>
        </p:nvSpPr>
        <p:spPr/>
        <p:txBody>
          <a:bodyPr>
            <a:normAutofit fontScale="92500" lnSpcReduction="20000"/>
          </a:bodyPr>
          <a:lstStyle/>
          <a:p>
            <a:r>
              <a:rPr lang="ar-EG" dirty="0"/>
              <a:t>تعد </a:t>
            </a:r>
            <a:r>
              <a:rPr lang="ar-EG" dirty="0" smtClean="0"/>
              <a:t>قصص الأطفال </a:t>
            </a:r>
            <a:r>
              <a:rPr lang="ar-EG" dirty="0"/>
              <a:t>واحدة من الأساليب الفعالة في عملية التنشئة الاجتماعية، فهي تعمل على إكساب الطفل القارئ مجموعة من: القيم، والاتجاهات، والأفكار، واللغة، وعناصر الثقافة والمعرفة مما يسهم في تكوينه على نحو يختلف تمامًا عن الطفل غير القارئ. </a:t>
            </a:r>
            <a:endParaRPr lang="en-US" dirty="0" smtClean="0"/>
          </a:p>
          <a:p>
            <a:r>
              <a:rPr lang="ar-EG" dirty="0" smtClean="0"/>
              <a:t>تلبي حاجة </a:t>
            </a:r>
            <a:r>
              <a:rPr lang="ar-EG" dirty="0"/>
              <a:t>الأطفال إلى الاستطلاع ورغبتهم في معرفة العالم المحيط </a:t>
            </a:r>
            <a:r>
              <a:rPr lang="ar-EG" dirty="0" smtClean="0"/>
              <a:t>بهم.</a:t>
            </a:r>
          </a:p>
          <a:p>
            <a:r>
              <a:rPr lang="ar-EG" dirty="0" smtClean="0"/>
              <a:t> تعكس </a:t>
            </a:r>
            <a:r>
              <a:rPr lang="ar-EG" dirty="0"/>
              <a:t>القصة أسلوب حياة الجماعة التي يهيئها الكبار لعالم الأطفال، لهذا فهي ترمز إلى موقف أعضاء المجتمع من أساليب التنشئة الاجتماعية واتجاهاتهم نحوها</a:t>
            </a:r>
            <a:r>
              <a:rPr lang="ar-EG" dirty="0" smtClean="0"/>
              <a:t>.</a:t>
            </a:r>
          </a:p>
          <a:p>
            <a:r>
              <a:rPr lang="ar-EG" dirty="0"/>
              <a:t>تعد وسيلة من وسائل نشر الثقافات والمعارف </a:t>
            </a:r>
            <a:r>
              <a:rPr lang="ar-EG" dirty="0" smtClean="0"/>
              <a:t>والعلوم.</a:t>
            </a:r>
            <a:endParaRPr lang="en-US" dirty="0"/>
          </a:p>
          <a:p>
            <a:endParaRPr lang="ar-EG" dirty="0"/>
          </a:p>
        </p:txBody>
      </p:sp>
      <p:sp>
        <p:nvSpPr>
          <p:cNvPr id="4" name="عنصر نائب للتذييل 3"/>
          <p:cNvSpPr>
            <a:spLocks noGrp="1"/>
          </p:cNvSpPr>
          <p:nvPr>
            <p:ph type="ftr" sz="quarter" idx="11"/>
          </p:nvPr>
        </p:nvSpPr>
        <p:spPr/>
        <p:txBody>
          <a:bodyPr/>
          <a:lstStyle/>
          <a:p>
            <a:r>
              <a:rPr lang="ar-EG" dirty="0"/>
              <a:t>2</a:t>
            </a:r>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3</a:t>
            </a:fld>
            <a:endParaRPr lang="ar-SA"/>
          </a:p>
        </p:txBody>
      </p:sp>
    </p:spTree>
    <p:extLst>
      <p:ext uri="{BB962C8B-B14F-4D97-AF65-F5344CB8AC3E}">
        <p14:creationId xmlns:p14="http://schemas.microsoft.com/office/powerpoint/2010/main" val="13710442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EG"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ثالثاً: دور القصة في تلبية حاجات الأطفال:</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r>
            <a:b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endParaRPr lang="ar-EG"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عنصر نائب للمحتوى 2"/>
          <p:cNvSpPr>
            <a:spLocks noGrp="1"/>
          </p:cNvSpPr>
          <p:nvPr>
            <p:ph idx="1"/>
          </p:nvPr>
        </p:nvSpPr>
        <p:spPr/>
        <p:txBody>
          <a:bodyPr>
            <a:normAutofit fontScale="70000" lnSpcReduction="20000"/>
          </a:bodyPr>
          <a:lstStyle/>
          <a:p>
            <a:pPr marL="0" indent="0">
              <a:buNone/>
            </a:pPr>
            <a:r>
              <a:rPr lang="ar-EG" dirty="0" smtClean="0"/>
              <a:t>  للطفل </a:t>
            </a:r>
            <a:r>
              <a:rPr lang="ar-EG" dirty="0"/>
              <a:t>حاجات ومطالب متعددة؛ إذا ما أشبعت تكاملت شخصيته، ومن وسائل اشباع تلك الحاجات </a:t>
            </a:r>
            <a:r>
              <a:rPr lang="ar-EG" dirty="0" smtClean="0"/>
              <a:t> قراءة </a:t>
            </a:r>
            <a:r>
              <a:rPr lang="ar-EG" dirty="0"/>
              <a:t>القصة، والتي تعمل على إشباع الحاجات التالية:</a:t>
            </a:r>
            <a:endParaRPr lang="en-US" dirty="0"/>
          </a:p>
          <a:p>
            <a:pPr marL="0" indent="0">
              <a:buNone/>
            </a:pPr>
            <a:r>
              <a:rPr lang="ar-EG" b="1" dirty="0" smtClean="0">
                <a:solidFill>
                  <a:srgbClr val="FF0000"/>
                </a:solidFill>
              </a:rPr>
              <a:t>1- </a:t>
            </a:r>
            <a:r>
              <a:rPr lang="ar-EG" b="1" dirty="0">
                <a:solidFill>
                  <a:srgbClr val="FF0000"/>
                </a:solidFill>
              </a:rPr>
              <a:t>حاجة الطفل إلى الحب:</a:t>
            </a:r>
            <a:endParaRPr lang="en-US" dirty="0">
              <a:solidFill>
                <a:srgbClr val="FF0000"/>
              </a:solidFill>
            </a:endParaRPr>
          </a:p>
          <a:p>
            <a:pPr marL="0" indent="0">
              <a:buNone/>
            </a:pPr>
            <a:r>
              <a:rPr lang="ar-EG" dirty="0" smtClean="0"/>
              <a:t>   يحتاج </a:t>
            </a:r>
            <a:r>
              <a:rPr lang="ar-EG" dirty="0"/>
              <a:t>الطفل إلى أن يشعر بالحب من جميع المحيطين به سواءً أكانوا أفراد الأسرة أو الأصدقاء أو غيرهم، وذلك من خلال قراءة القصة للطفل فإنه يشعر بالحب والاهتمام.</a:t>
            </a:r>
            <a:endParaRPr lang="en-US" dirty="0"/>
          </a:p>
          <a:p>
            <a:pPr marL="0" indent="0">
              <a:buNone/>
            </a:pPr>
            <a:r>
              <a:rPr lang="ar-EG" b="1" dirty="0" smtClean="0">
                <a:solidFill>
                  <a:srgbClr val="FF0000"/>
                </a:solidFill>
              </a:rPr>
              <a:t>2- </a:t>
            </a:r>
            <a:r>
              <a:rPr lang="ar-EG" b="1" dirty="0">
                <a:solidFill>
                  <a:srgbClr val="FF0000"/>
                </a:solidFill>
              </a:rPr>
              <a:t>الحاجة للنجاح:</a:t>
            </a:r>
            <a:endParaRPr lang="en-US" dirty="0">
              <a:solidFill>
                <a:srgbClr val="FF0000"/>
              </a:solidFill>
            </a:endParaRPr>
          </a:p>
          <a:p>
            <a:pPr marL="0" indent="0">
              <a:buNone/>
            </a:pPr>
            <a:r>
              <a:rPr lang="ar-EG" dirty="0"/>
              <a:t>وهي من الحاجات التي تشبعها القصة عند الطفل، فقد تتضمن بعض المواقف التي تصف نجاح الطفل في أداء الأعمال التي تسند إليه، أو تقوم القصة على بعض الأعمال التي يقوم بها الطفل ويحقق بها النجاح.</a:t>
            </a:r>
            <a:endParaRPr lang="en-US" dirty="0"/>
          </a:p>
          <a:p>
            <a:pPr marL="0" indent="0">
              <a:buNone/>
            </a:pPr>
            <a:r>
              <a:rPr lang="ar-EG" b="1" dirty="0" smtClean="0">
                <a:solidFill>
                  <a:srgbClr val="FF0000"/>
                </a:solidFill>
              </a:rPr>
              <a:t>3- </a:t>
            </a:r>
            <a:r>
              <a:rPr lang="ar-EG" b="1" dirty="0">
                <a:solidFill>
                  <a:srgbClr val="FF0000"/>
                </a:solidFill>
              </a:rPr>
              <a:t>الحاجة إلى الاستقلال:</a:t>
            </a:r>
            <a:endParaRPr lang="en-US" dirty="0">
              <a:solidFill>
                <a:srgbClr val="FF0000"/>
              </a:solidFill>
            </a:endParaRPr>
          </a:p>
          <a:p>
            <a:pPr marL="0" indent="0">
              <a:buNone/>
            </a:pPr>
            <a:r>
              <a:rPr lang="ar-EG" dirty="0"/>
              <a:t>وذلك عندما تقوم القصة بتقديم مواقف تشجع الطفل على الاستقلال و الاعتماد على النفس عند أداء الأعمال.</a:t>
            </a:r>
            <a:endParaRPr lang="en-US" dirty="0"/>
          </a:p>
          <a:p>
            <a:pPr marL="0" indent="0">
              <a:buNone/>
            </a:pPr>
            <a:r>
              <a:rPr lang="ar-EG" b="1" dirty="0" smtClean="0">
                <a:solidFill>
                  <a:srgbClr val="FF0000"/>
                </a:solidFill>
              </a:rPr>
              <a:t>4 - </a:t>
            </a:r>
            <a:r>
              <a:rPr lang="ar-EG" b="1" dirty="0">
                <a:solidFill>
                  <a:srgbClr val="FF0000"/>
                </a:solidFill>
              </a:rPr>
              <a:t>الحاجة إلى التقدير الاجتماعي: </a:t>
            </a:r>
            <a:endParaRPr lang="en-US" dirty="0">
              <a:solidFill>
                <a:srgbClr val="FF0000"/>
              </a:solidFill>
            </a:endParaRPr>
          </a:p>
          <a:p>
            <a:pPr marL="0" indent="0">
              <a:buNone/>
            </a:pPr>
            <a:r>
              <a:rPr lang="ar-EG" dirty="0"/>
              <a:t>عندما تقدم القصة مواقف تعبر عن احترام الآخرين للطفل وإعجابهم بتصرفاته.</a:t>
            </a:r>
            <a:endParaRPr lang="en-US" dirty="0"/>
          </a:p>
          <a:p>
            <a:pPr marL="0" indent="0">
              <a:buNone/>
            </a:pPr>
            <a:endParaRPr lang="en-US" dirty="0"/>
          </a:p>
          <a:p>
            <a:endParaRPr lang="ar-EG" dirty="0"/>
          </a:p>
        </p:txBody>
      </p:sp>
      <p:sp>
        <p:nvSpPr>
          <p:cNvPr id="4" name="عنصر نائب للتذييل 3"/>
          <p:cNvSpPr>
            <a:spLocks noGrp="1"/>
          </p:cNvSpPr>
          <p:nvPr>
            <p:ph type="ftr" sz="quarter" idx="11"/>
          </p:nvPr>
        </p:nvSpPr>
        <p:spPr/>
        <p:txBody>
          <a:bodyPr/>
          <a:lstStyle/>
          <a:p>
            <a:r>
              <a:rPr lang="ar-EG" dirty="0" smtClean="0"/>
              <a:t>3</a:t>
            </a:r>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4</a:t>
            </a:fld>
            <a:endParaRPr lang="ar-SA"/>
          </a:p>
        </p:txBody>
      </p:sp>
    </p:spTree>
    <p:extLst>
      <p:ext uri="{BB962C8B-B14F-4D97-AF65-F5344CB8AC3E}">
        <p14:creationId xmlns:p14="http://schemas.microsoft.com/office/powerpoint/2010/main" val="4152361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ar-EG"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رابعاً: دور القصة في تنمية الطلاقة اللغوية عند الأطفال: </a:t>
            </a:r>
            <a:r>
              <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endParaRPr lang="ar-EG"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عنصر نائب للمحتوى 2"/>
          <p:cNvSpPr>
            <a:spLocks noGrp="1"/>
          </p:cNvSpPr>
          <p:nvPr>
            <p:ph idx="1"/>
          </p:nvPr>
        </p:nvSpPr>
        <p:spPr/>
        <p:txBody>
          <a:bodyPr>
            <a:normAutofit fontScale="62500" lnSpcReduction="20000"/>
          </a:bodyPr>
          <a:lstStyle/>
          <a:p>
            <a:r>
              <a:rPr lang="ar-EG" dirty="0"/>
              <a:t>تعمل القصة على تنمية ثروة الطفل اللغوية، وتساعد على نموه اللغوي، بما تحتويه من مفردات جديدة وعبارات جيدة، قد يحفظ </a:t>
            </a:r>
            <a:r>
              <a:rPr lang="ar-EG" dirty="0" smtClean="0"/>
              <a:t>بعضها.</a:t>
            </a:r>
          </a:p>
          <a:p>
            <a:r>
              <a:rPr lang="ar-EG" dirty="0" smtClean="0"/>
              <a:t> </a:t>
            </a:r>
            <a:r>
              <a:rPr lang="ar-EG" dirty="0"/>
              <a:t>كما أنها تقوٍم أسلوبه وتصحح ما لديه من أخطاء لغوية، وتؤدي إلى اتساع معجمه اللغوي وتقوي قدرته على التعبير والتحدث، فالقصة من أهم مصادر الحصول على المفردات وزيادتها فهي تعرض الطفل للكلمة مباشرة من خلال رؤيتها وسماعها </a:t>
            </a:r>
            <a:r>
              <a:rPr lang="ar-EG" dirty="0" smtClean="0"/>
              <a:t>ونطقها.</a:t>
            </a:r>
          </a:p>
          <a:p>
            <a:r>
              <a:rPr lang="ar-EG" dirty="0" smtClean="0"/>
              <a:t> </a:t>
            </a:r>
            <a:r>
              <a:rPr lang="ar-EG" dirty="0"/>
              <a:t>كما أنها تصحح ما علق بذهنه من كلمات عامية وتجعله يبدلها بكلمات فصيحة تناسب حصيلته </a:t>
            </a:r>
            <a:r>
              <a:rPr lang="ar-EG" dirty="0" smtClean="0"/>
              <a:t>اللغوية.</a:t>
            </a:r>
          </a:p>
          <a:p>
            <a:r>
              <a:rPr lang="ar-EG" dirty="0" smtClean="0"/>
              <a:t>إن الطفل </a:t>
            </a:r>
            <a:r>
              <a:rPr lang="ar-EG" dirty="0"/>
              <a:t>الذي يصبح صديقاً للكتب والقصص منذ نعومة أظفاره ينمي معارفه ويصقل لغته ويبرع في القراءة الصحيحة ويتمكن من تنمية مهاراتها المختلفة، فيصبح بارعاً في اللغة، ومتحدثاً ومستمعاً جيداً، فالقصة تنمي مهارتي الاستماع والتحدث عند </a:t>
            </a:r>
            <a:r>
              <a:rPr lang="ar-EG" dirty="0" smtClean="0"/>
              <a:t>الطفل.</a:t>
            </a:r>
          </a:p>
          <a:p>
            <a:r>
              <a:rPr lang="ar-EG" dirty="0"/>
              <a:t>ولا يقتصر دور القصة على تنمية اللغة عند الطفل، بل تتعدى ذلك إلى أن يصبح عند الطفل طلاقة لغوية من خلال شغفه بالقراءة وإقباله عليها، فالقصة بألفاظها السهلة وكلماتها البسيطة ومضامينها الرائعة ومخاطبتها لعقل الطفل تجعله يقبل عليها بكل شغف ويعتقد أن كل ما يقع بين يديه يشبه القصة فيقرأه بحماس، فتنمو لغته وتتطور لديه مهارات الكتابة لأنه يريد أن يوظف هذه العبارات والكلمات التي اكتسبها فيصبح كاتباً بارعاً في المستقبل.</a:t>
            </a:r>
            <a:endParaRPr lang="en-US" dirty="0"/>
          </a:p>
          <a:p>
            <a:pPr marL="0" indent="0">
              <a:buNone/>
            </a:pPr>
            <a:endParaRPr lang="ar-EG" dirty="0" smtClean="0"/>
          </a:p>
          <a:p>
            <a:endParaRPr lang="ar-EG" dirty="0"/>
          </a:p>
        </p:txBody>
      </p:sp>
      <p:sp>
        <p:nvSpPr>
          <p:cNvPr id="4" name="عنصر نائب للتذييل 3"/>
          <p:cNvSpPr>
            <a:spLocks noGrp="1"/>
          </p:cNvSpPr>
          <p:nvPr>
            <p:ph type="ftr" sz="quarter" idx="11"/>
          </p:nvPr>
        </p:nvSpPr>
        <p:spPr/>
        <p:txBody>
          <a:bodyPr/>
          <a:lstStyle/>
          <a:p>
            <a:r>
              <a:rPr lang="ar-EG" dirty="0" smtClean="0"/>
              <a:t>4</a:t>
            </a:r>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5</a:t>
            </a:fld>
            <a:endParaRPr lang="ar-SA"/>
          </a:p>
        </p:txBody>
      </p:sp>
    </p:spTree>
    <p:extLst>
      <p:ext uri="{BB962C8B-B14F-4D97-AF65-F5344CB8AC3E}">
        <p14:creationId xmlns:p14="http://schemas.microsoft.com/office/powerpoint/2010/main" val="41973702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ar-SA"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خامساً: دور القصة في تنمية التربية الوجدانية </a:t>
            </a:r>
            <a:r>
              <a:rPr lang="ar-SA"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للطفل:</a:t>
            </a:r>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ar-EG"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عنصر نائب للمحتوى 2"/>
          <p:cNvSpPr>
            <a:spLocks noGrp="1"/>
          </p:cNvSpPr>
          <p:nvPr>
            <p:ph idx="1"/>
          </p:nvPr>
        </p:nvSpPr>
        <p:spPr/>
        <p:txBody>
          <a:bodyPr>
            <a:normAutofit fontScale="92500" lnSpcReduction="10000"/>
          </a:bodyPr>
          <a:lstStyle/>
          <a:p>
            <a:r>
              <a:rPr lang="ar-SA" dirty="0"/>
              <a:t>تعد المفاهيم المرتبطة بالتربية الوجدانية للطفل من أهم الركائز التي يجب أن تهتم بها برامج ومناهج التعليم ، وذلك من منطلق مفهوم التربية الوجدانية الذي يشار إليه بأنه جوهر "العملية التعليمية التي المدرسة من خلال برامجها وأنشطتها لتنمية المفاهيم و القيم السلوكية والمبادئ الأخلاقية للطفل بشكل فعال من أجل الارتقاء بأحاسيسه ومشاعره وعواطفه ، و إشباعها بما يحقق له حاجاته ورغباته في إطار من القيم والمبادئ السامية التي ترشد السلوك وتغذي الوجدان وتنمي الذوق" ومن هنا كانت ضرورة الاهتمام بالتربية الوجدانية للطفل في محتوى مناهج وبرامج رياض الأطفال والمرحلة الابتدائية.</a:t>
            </a:r>
            <a:endParaRPr lang="en-US" dirty="0"/>
          </a:p>
          <a:p>
            <a:endParaRPr lang="ar-EG" dirty="0"/>
          </a:p>
        </p:txBody>
      </p:sp>
      <p:sp>
        <p:nvSpPr>
          <p:cNvPr id="4" name="عنصر نائب للتذييل 3"/>
          <p:cNvSpPr>
            <a:spLocks noGrp="1"/>
          </p:cNvSpPr>
          <p:nvPr>
            <p:ph type="ftr" sz="quarter" idx="11"/>
          </p:nvPr>
        </p:nvSpPr>
        <p:spPr/>
        <p:txBody>
          <a:bodyPr/>
          <a:lstStyle/>
          <a:p>
            <a:r>
              <a:rPr lang="ar-EG" dirty="0" smtClean="0"/>
              <a:t>5</a:t>
            </a:r>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6</a:t>
            </a:fld>
            <a:endParaRPr lang="ar-SA"/>
          </a:p>
        </p:txBody>
      </p:sp>
    </p:spTree>
    <p:extLst>
      <p:ext uri="{BB962C8B-B14F-4D97-AF65-F5344CB8AC3E}">
        <p14:creationId xmlns:p14="http://schemas.microsoft.com/office/powerpoint/2010/main" val="22897296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sz="31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سادساً: دور القصة في إكساب الخبرات وتنمية القيم والاتجاهات:</a:t>
            </a:r>
            <a:r>
              <a:rPr lang="en-US" dirty="0"/>
              <a:t/>
            </a:r>
            <a:br>
              <a:rPr lang="en-US" dirty="0"/>
            </a:br>
            <a:endParaRPr lang="ar-EG" dirty="0"/>
          </a:p>
        </p:txBody>
      </p:sp>
      <p:sp>
        <p:nvSpPr>
          <p:cNvPr id="3" name="عنصر نائب للمحتوى 2"/>
          <p:cNvSpPr>
            <a:spLocks noGrp="1"/>
          </p:cNvSpPr>
          <p:nvPr>
            <p:ph idx="1"/>
          </p:nvPr>
        </p:nvSpPr>
        <p:spPr/>
        <p:txBody>
          <a:bodyPr>
            <a:normAutofit fontScale="62500" lnSpcReduction="20000"/>
          </a:bodyPr>
          <a:lstStyle/>
          <a:p>
            <a:r>
              <a:rPr lang="ar-SA" dirty="0"/>
              <a:t>تحتوي القصة على اتجاهات اجتماعية، فهي تعمل على غرس القيم النبيلة عند الطفل وترسيخ القيم الفاضلة وحب الخير، فالقصة من خلال كلماتها ومضمونها تحتوي على أهداف اجتماعية تبرز للطفل القيم الحميدة وتشعره بالانتماء لمجتمعه، كما أنها تنمي العادات الاجتماعية السليمة من كرم وتعاون وحب وإيثار وتضحية وصدق ووفاء، وتكسبه مهارات التواصل مع الآخرين.</a:t>
            </a:r>
            <a:endParaRPr lang="en-US" dirty="0"/>
          </a:p>
          <a:p>
            <a:pPr lvl="0"/>
            <a:r>
              <a:rPr lang="ar-SA" dirty="0"/>
              <a:t>ويمكن لقصص الأطفال أن يعدهم للحياة في عالم الغد، في القرن الحادي والعشرين، بمتغيراته وتكنولوجياته المتقدمة، ويلقي الأضواء أمامهم على ما ينتظرهم في هذا القرن الجديد، ويحقق لهم التهيئة النفسية، والوجدانية، والعلمية، والعملية لاستقباله استقبالاً صحيحاً، والحياة فيه بجدارة وكفاءة واقتدار. وأدب الأطفال الخاص والعام بألوانه المختلفة، يقدم هنا لخدمة الحياة في مناخ المستقبل: المادة المعرفية، المعلومات، المهارات، الاتجاهات، والقيم، مما يعين الأطفال على التكيف مع المستقبل، والتحلي بالمرونة، والتفكير العلمي، والقدرات الابتكارية والإبداعية اللازمة لمواجهة المتغيرات الجديدة</a:t>
            </a:r>
            <a:r>
              <a:rPr lang="ar-SA" dirty="0" smtClean="0"/>
              <a:t>.</a:t>
            </a:r>
            <a:endParaRPr lang="ar-EG" dirty="0" smtClean="0"/>
          </a:p>
          <a:p>
            <a:pPr marL="0" lvl="0" indent="0">
              <a:buNone/>
            </a:pPr>
            <a:r>
              <a:rPr lang="ar-EG"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ملحوظة </a:t>
            </a:r>
            <a:r>
              <a:rPr lang="ar-EG"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مهمة</a:t>
            </a:r>
          </a:p>
          <a:p>
            <a:pPr marL="0" indent="0">
              <a:buNone/>
            </a:pPr>
            <a:r>
              <a:rPr lang="ar-EG" dirty="0"/>
              <a:t>كل ما سبق يصب في هذا الجانب، حيث أن النمو العقلي والانفعالي والاجتماعي، وتلبية الحاجات بأنواعها، وتنمية الطلاقة اللغوية، وتنمية الجانب الوجداني لدى </a:t>
            </a:r>
            <a:r>
              <a:rPr lang="ar-EG" dirty="0" smtClean="0"/>
              <a:t>الأطفال </a:t>
            </a:r>
            <a:r>
              <a:rPr lang="ar-EG" dirty="0"/>
              <a:t>يسهم في تزويدهم بالخبرات والمهارات الحياتية.</a:t>
            </a:r>
          </a:p>
          <a:p>
            <a:pPr marL="0" indent="0">
              <a:buNone/>
            </a:pPr>
            <a:r>
              <a:rPr lang="ar-EG" dirty="0"/>
              <a:t>وكل ذلك يسهم في بناء الشخصية المتكاملة </a:t>
            </a:r>
            <a:r>
              <a:rPr lang="ar-EG" dirty="0" smtClean="0"/>
              <a:t>للطفل.</a:t>
            </a:r>
            <a:endParaRPr lang="ar-EG" dirty="0"/>
          </a:p>
          <a:p>
            <a:pPr marL="0" lvl="0" indent="0">
              <a:buNone/>
            </a:pPr>
            <a:endParaRPr lang="en-US" dirty="0"/>
          </a:p>
          <a:p>
            <a:endParaRPr lang="ar-EG" dirty="0"/>
          </a:p>
        </p:txBody>
      </p:sp>
      <p:sp>
        <p:nvSpPr>
          <p:cNvPr id="4" name="عنصر نائب للتذييل 3"/>
          <p:cNvSpPr>
            <a:spLocks noGrp="1"/>
          </p:cNvSpPr>
          <p:nvPr>
            <p:ph type="ftr" sz="quarter" idx="11"/>
          </p:nvPr>
        </p:nvSpPr>
        <p:spPr/>
        <p:txBody>
          <a:bodyPr/>
          <a:lstStyle/>
          <a:p>
            <a:r>
              <a:rPr lang="ar-EG" dirty="0" smtClean="0"/>
              <a:t>6</a:t>
            </a:r>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7</a:t>
            </a:fld>
            <a:endParaRPr lang="ar-SA"/>
          </a:p>
        </p:txBody>
      </p:sp>
    </p:spTree>
    <p:extLst>
      <p:ext uri="{BB962C8B-B14F-4D97-AF65-F5344CB8AC3E}">
        <p14:creationId xmlns:p14="http://schemas.microsoft.com/office/powerpoint/2010/main" val="2547794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TotalTime>
  <Words>887</Words>
  <Application>Microsoft Office PowerPoint</Application>
  <PresentationFormat>عرض على الشاشة (3:4)‏</PresentationFormat>
  <Paragraphs>52</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نسق Office</vt:lpstr>
      <vt:lpstr>مادة قصص الأطفال  الفرقة الثالثة طفولة</vt:lpstr>
      <vt:lpstr>أولاً: دور القصة في بناء شخصيات الأطفال:  </vt:lpstr>
      <vt:lpstr>ثانياً: دور القصة في تنشئة الأطفال اجتماعيًّا: </vt:lpstr>
      <vt:lpstr>ثالثاً: دور القصة في تلبية حاجات الأطفال: </vt:lpstr>
      <vt:lpstr>رابعاً: دور القصة في تنمية الطلاقة اللغوية عند الأطفال:  </vt:lpstr>
      <vt:lpstr>خامساً: دور القصة في تنمية التربية الوجدانية للطفل: </vt:lpstr>
      <vt:lpstr>سادساً: دور القصة في إكساب الخبرات وتنمية القيم والاتجاهات: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مادة قصص الأطفال  الفرقة الثالثة أساسي عربي</dc:title>
  <dc:creator>ycc</dc:creator>
  <cp:lastModifiedBy>ycc</cp:lastModifiedBy>
  <cp:revision>10</cp:revision>
  <dcterms:created xsi:type="dcterms:W3CDTF">2020-03-17T09:30:33Z</dcterms:created>
  <dcterms:modified xsi:type="dcterms:W3CDTF">2020-03-17T13:24:02Z</dcterms:modified>
</cp:coreProperties>
</file>